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2"/>
  </p:handoutMasterIdLst>
  <p:sldIdLst>
    <p:sldId id="256" r:id="rId2"/>
    <p:sldId id="266" r:id="rId3"/>
    <p:sldId id="267" r:id="rId4"/>
    <p:sldId id="258" r:id="rId5"/>
    <p:sldId id="259" r:id="rId6"/>
    <p:sldId id="260" r:id="rId7"/>
    <p:sldId id="261" r:id="rId8"/>
    <p:sldId id="262" r:id="rId9"/>
    <p:sldId id="263" r:id="rId10"/>
    <p:sldId id="268" r:id="rId1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3" d="100"/>
          <a:sy n="103" d="100"/>
        </p:scale>
        <p:origin x="-204"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62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621"/>
          </a:xfrm>
          <a:prstGeom prst="rect">
            <a:avLst/>
          </a:prstGeom>
        </p:spPr>
        <p:txBody>
          <a:bodyPr vert="horz" lIns="91440" tIns="45720" rIns="91440" bIns="45720" rtlCol="0"/>
          <a:lstStyle>
            <a:lvl1pPr algn="r">
              <a:defRPr sz="1200"/>
            </a:lvl1pPr>
          </a:lstStyle>
          <a:p>
            <a:fld id="{6F89F0E9-F8A4-4E9A-AAA7-DA4EA17DB789}" type="datetimeFigureOut">
              <a:rPr lang="en-US" smtClean="0"/>
              <a:pPr/>
              <a:t>8/30/2013</a:t>
            </a:fld>
            <a:endParaRPr lang="en-US"/>
          </a:p>
        </p:txBody>
      </p:sp>
      <p:sp>
        <p:nvSpPr>
          <p:cNvPr id="4" name="Footer Placeholder 3"/>
          <p:cNvSpPr>
            <a:spLocks noGrp="1"/>
          </p:cNvSpPr>
          <p:nvPr>
            <p:ph type="ftr" sz="quarter" idx="2"/>
          </p:nvPr>
        </p:nvSpPr>
        <p:spPr>
          <a:xfrm>
            <a:off x="1" y="8829180"/>
            <a:ext cx="2972421" cy="46562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180"/>
            <a:ext cx="2972421" cy="465621"/>
          </a:xfrm>
          <a:prstGeom prst="rect">
            <a:avLst/>
          </a:prstGeom>
        </p:spPr>
        <p:txBody>
          <a:bodyPr vert="horz" lIns="91440" tIns="45720" rIns="91440" bIns="45720" rtlCol="0" anchor="b"/>
          <a:lstStyle>
            <a:lvl1pPr algn="r">
              <a:defRPr sz="1200"/>
            </a:lvl1pPr>
          </a:lstStyle>
          <a:p>
            <a:fld id="{FF1DDEA9-35E5-4F70-8079-DF46BD534FDA}" type="slidenum">
              <a:rPr lang="en-US" smtClean="0"/>
              <a:pPr/>
              <a:t>‹#›</a:t>
            </a:fld>
            <a:endParaRPr lang="en-US"/>
          </a:p>
        </p:txBody>
      </p:sp>
    </p:spTree>
    <p:extLst>
      <p:ext uri="{BB962C8B-B14F-4D97-AF65-F5344CB8AC3E}">
        <p14:creationId xmlns:p14="http://schemas.microsoft.com/office/powerpoint/2010/main" val="12051532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698124-AD7C-4396-B84C-9E29E53D394F}" type="datetimeFigureOut">
              <a:rPr lang="en-US" smtClean="0"/>
              <a:pPr/>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698124-AD7C-4396-B84C-9E29E53D394F}" type="datetimeFigureOut">
              <a:rPr lang="en-US" smtClean="0"/>
              <a:pPr/>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698124-AD7C-4396-B84C-9E29E53D394F}" type="datetimeFigureOut">
              <a:rPr lang="en-US" smtClean="0"/>
              <a:pPr/>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698124-AD7C-4396-B84C-9E29E53D394F}" type="datetimeFigureOut">
              <a:rPr lang="en-US" smtClean="0"/>
              <a:pPr/>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698124-AD7C-4396-B84C-9E29E53D394F}" type="datetimeFigureOut">
              <a:rPr lang="en-US" smtClean="0"/>
              <a:pPr/>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698124-AD7C-4396-B84C-9E29E53D394F}" type="datetimeFigureOut">
              <a:rPr lang="en-US" smtClean="0"/>
              <a:pPr/>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698124-AD7C-4396-B84C-9E29E53D394F}" type="datetimeFigureOut">
              <a:rPr lang="en-US" smtClean="0"/>
              <a:pPr/>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698124-AD7C-4396-B84C-9E29E53D394F}" type="datetimeFigureOut">
              <a:rPr lang="en-US" smtClean="0"/>
              <a:pPr/>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8124-AD7C-4396-B84C-9E29E53D394F}" type="datetimeFigureOut">
              <a:rPr lang="en-US" smtClean="0"/>
              <a:pPr/>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698124-AD7C-4396-B84C-9E29E53D394F}" type="datetimeFigureOut">
              <a:rPr lang="en-US" smtClean="0"/>
              <a:pPr/>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E0312F-9C68-468D-A714-53D6A7C390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698124-AD7C-4396-B84C-9E29E53D394F}" type="datetimeFigureOut">
              <a:rPr lang="en-US" smtClean="0"/>
              <a:pPr/>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E0312F-9C68-468D-A714-53D6A7C39013}" type="slidenum">
              <a:rPr lang="en-US" smtClean="0"/>
              <a:pPr/>
              <a:t>‹#›</a:t>
            </a:fld>
            <a:endParaRPr lang="en-U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38698124-AD7C-4396-B84C-9E29E53D394F}" type="datetimeFigureOut">
              <a:rPr lang="en-US" smtClean="0"/>
              <a:pPr/>
              <a:t>8/30/2013</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00E0312F-9C68-468D-A714-53D6A7C390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hyperlink" Target="http://www.omh.ny.gov/omhweb/suicide_prevention/" TargetMode="External"/><Relationship Id="rId7" Type="http://schemas.openxmlformats.org/officeDocument/2006/relationships/image" Target="../media/image15.png"/><Relationship Id="rId2" Type="http://schemas.openxmlformats.org/officeDocument/2006/relationships/hyperlink" Target="mailto:ketsiadt@nyfoundling.org" TargetMode="External"/><Relationship Id="rId1" Type="http://schemas.openxmlformats.org/officeDocument/2006/relationships/slideLayout" Target="../slideLayouts/slideLayout2.xml"/><Relationship Id="rId6" Type="http://schemas.openxmlformats.org/officeDocument/2006/relationships/hyperlink" Target="http://www.preventsuicideny.org/" TargetMode="External"/><Relationship Id="rId5" Type="http://schemas.openxmlformats.org/officeDocument/2006/relationships/image" Target="../media/image14.jp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2057400"/>
            <a:ext cx="7802980" cy="3657600"/>
          </a:xfrm>
        </p:spPr>
        <p:txBody>
          <a:bodyPr>
            <a:noAutofit/>
          </a:bodyPr>
          <a:lstStyle/>
          <a:p>
            <a:pPr algn="ctr"/>
            <a:r>
              <a:rPr lang="en-US" sz="4000" dirty="0" smtClean="0">
                <a:solidFill>
                  <a:schemeClr val="bg1"/>
                </a:solidFill>
              </a:rPr>
              <a:t>The New York Foundling Youth Suicide Prevention Training Center at the Vincent j. Fontana Center for Child Protection </a:t>
            </a:r>
            <a:endParaRPr lang="en-US" sz="40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5676207" cy="1295400"/>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705005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2658" y="904606"/>
            <a:ext cx="4191000" cy="1981200"/>
          </a:xfrm>
          <a:ln>
            <a:solidFill>
              <a:schemeClr val="accent1"/>
            </a:solidFill>
          </a:ln>
        </p:spPr>
        <p:txBody>
          <a:bodyPr/>
          <a:lstStyle/>
          <a:p>
            <a:pPr marL="0" indent="0"/>
            <a:r>
              <a:rPr lang="en-US" sz="2000" dirty="0" smtClean="0">
                <a:solidFill>
                  <a:schemeClr val="bg1"/>
                </a:solidFill>
              </a:rPr>
              <a:t>Ketsia Delarosa-Torres, MSW </a:t>
            </a:r>
            <a:br>
              <a:rPr lang="en-US" sz="2000" dirty="0" smtClean="0">
                <a:solidFill>
                  <a:schemeClr val="bg1"/>
                </a:solidFill>
              </a:rPr>
            </a:br>
            <a:r>
              <a:rPr lang="en-US" sz="2000" dirty="0">
                <a:solidFill>
                  <a:schemeClr val="bg1"/>
                </a:solidFill>
              </a:rPr>
              <a:t>The New York Foundling </a:t>
            </a:r>
            <a:br>
              <a:rPr lang="en-US" sz="2000" dirty="0">
                <a:solidFill>
                  <a:schemeClr val="bg1"/>
                </a:solidFill>
              </a:rPr>
            </a:br>
            <a:r>
              <a:rPr lang="en-US" sz="2000" dirty="0">
                <a:solidFill>
                  <a:schemeClr val="bg1"/>
                </a:solidFill>
              </a:rPr>
              <a:t>27 Christopher Street </a:t>
            </a:r>
            <a:br>
              <a:rPr lang="en-US" sz="2000" dirty="0">
                <a:solidFill>
                  <a:schemeClr val="bg1"/>
                </a:solidFill>
              </a:rPr>
            </a:br>
            <a:r>
              <a:rPr lang="en-US" sz="2000" dirty="0">
                <a:solidFill>
                  <a:schemeClr val="bg1"/>
                </a:solidFill>
              </a:rPr>
              <a:t>212-660-1306</a:t>
            </a:r>
            <a:r>
              <a:rPr lang="en-US" sz="2000" dirty="0"/>
              <a:t/>
            </a:r>
            <a:br>
              <a:rPr lang="en-US" sz="2000" dirty="0"/>
            </a:br>
            <a:r>
              <a:rPr lang="en-US" sz="2000" dirty="0" smtClean="0">
                <a:hlinkClick r:id="rId2"/>
              </a:rPr>
              <a:t>ketsiadt@nyfoundling.org</a:t>
            </a:r>
            <a:endParaRPr lang="en-US" dirty="0"/>
          </a:p>
        </p:txBody>
      </p:sp>
      <p:sp>
        <p:nvSpPr>
          <p:cNvPr id="3" name="Content Placeholder 2"/>
          <p:cNvSpPr>
            <a:spLocks noGrp="1"/>
          </p:cNvSpPr>
          <p:nvPr>
            <p:ph idx="1"/>
          </p:nvPr>
        </p:nvSpPr>
        <p:spPr>
          <a:xfrm>
            <a:off x="609600" y="4495800"/>
            <a:ext cx="5791200" cy="1828800"/>
          </a:xfrm>
          <a:ln>
            <a:solidFill>
              <a:schemeClr val="accent1"/>
            </a:solidFill>
          </a:ln>
        </p:spPr>
        <p:txBody>
          <a:bodyPr>
            <a:normAutofit/>
          </a:bodyPr>
          <a:lstStyle/>
          <a:p>
            <a:pPr marL="0" indent="0">
              <a:buNone/>
            </a:pPr>
            <a:r>
              <a:rPr lang="en-US" dirty="0" smtClean="0">
                <a:solidFill>
                  <a:schemeClr val="bg1"/>
                </a:solidFill>
              </a:rPr>
              <a:t>For more information about Garret Lee Smith Memorial Act and Suicide prevention in NYS visit The Office of Mental Health </a:t>
            </a:r>
          </a:p>
          <a:p>
            <a:pPr marL="0" indent="0">
              <a:buNone/>
            </a:pPr>
            <a:r>
              <a:rPr lang="en-US" dirty="0" smtClean="0">
                <a:hlinkClick r:id="rId3"/>
              </a:rPr>
              <a:t>http</a:t>
            </a:r>
            <a:r>
              <a:rPr lang="en-US" dirty="0">
                <a:hlinkClick r:id="rId3"/>
              </a:rPr>
              <a:t>://</a:t>
            </a:r>
            <a:r>
              <a:rPr lang="en-US">
                <a:hlinkClick r:id="rId3"/>
              </a:rPr>
              <a:t>www.omh.ny.gov/omhweb/suicide_prevention</a:t>
            </a:r>
            <a:r>
              <a:rPr lang="en-US" smtClean="0">
                <a:hlinkClick r:id="rId3"/>
              </a:rPr>
              <a:t>/</a:t>
            </a: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152400"/>
            <a:ext cx="3005051" cy="685800"/>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8165" y="3592772"/>
            <a:ext cx="822960" cy="685800"/>
          </a:xfrm>
          <a:prstGeom prst="rect">
            <a:avLst/>
          </a:prstGeom>
        </p:spPr>
      </p:pic>
      <p:sp>
        <p:nvSpPr>
          <p:cNvPr id="7" name="TextBox 6"/>
          <p:cNvSpPr txBox="1"/>
          <p:nvPr/>
        </p:nvSpPr>
        <p:spPr>
          <a:xfrm>
            <a:off x="3953933" y="3078243"/>
            <a:ext cx="5181600" cy="1200329"/>
          </a:xfrm>
          <a:prstGeom prst="rect">
            <a:avLst/>
          </a:prstGeom>
          <a:noFill/>
          <a:ln>
            <a:solidFill>
              <a:schemeClr val="accent1"/>
            </a:solidFill>
          </a:ln>
        </p:spPr>
        <p:txBody>
          <a:bodyPr wrap="square" rtlCol="0">
            <a:spAutoFit/>
          </a:bodyPr>
          <a:lstStyle/>
          <a:p>
            <a:r>
              <a:rPr lang="en-US" dirty="0" smtClean="0">
                <a:hlinkClick r:id="rId6"/>
              </a:rPr>
              <a:t>For a calendar of trainings happening in NYS visit </a:t>
            </a:r>
            <a:endParaRPr lang="en-US" dirty="0">
              <a:hlinkClick r:id="rId6"/>
            </a:endParaRPr>
          </a:p>
          <a:p>
            <a:r>
              <a:rPr lang="en-US" dirty="0" smtClean="0">
                <a:hlinkClick r:id="rId6"/>
              </a:rPr>
              <a:t>http</a:t>
            </a:r>
            <a:r>
              <a:rPr lang="en-US" dirty="0">
                <a:hlinkClick r:id="rId6"/>
              </a:rPr>
              <a:t>://www.preventsuicideny.org</a:t>
            </a:r>
            <a:r>
              <a:rPr lang="en-US" dirty="0" smtClean="0">
                <a:hlinkClick r:id="rId6"/>
              </a:rPr>
              <a:t>/</a:t>
            </a:r>
            <a:endParaRPr lang="en-US" dirty="0" smtClean="0"/>
          </a:p>
          <a:p>
            <a:endParaRPr lang="en-US" dirty="0"/>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96450" y="4724400"/>
            <a:ext cx="1790462" cy="1838529"/>
          </a:xfrm>
          <a:prstGeom prst="rect">
            <a:avLst/>
          </a:prstGeom>
        </p:spPr>
      </p:pic>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056967" y="2040287"/>
            <a:ext cx="1435100" cy="749300"/>
          </a:xfrm>
          <a:prstGeom prst="rect">
            <a:avLst/>
          </a:prstGeom>
        </p:spPr>
      </p:pic>
    </p:spTree>
    <p:extLst>
      <p:ext uri="{BB962C8B-B14F-4D97-AF65-F5344CB8AC3E}">
        <p14:creationId xmlns:p14="http://schemas.microsoft.com/office/powerpoint/2010/main" val="1730448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201313" cy="5410200"/>
          </a:xfrm>
        </p:spPr>
        <p:txBody>
          <a:bodyPr/>
          <a:lstStyle/>
          <a:p>
            <a:r>
              <a:rPr lang="en-US" dirty="0" smtClean="0">
                <a:solidFill>
                  <a:schemeClr val="bg1"/>
                </a:solidFill>
              </a:rPr>
              <a:t>Through the Garrett Lee Smith Memorial Act The Office of Mental Health has chosen the New York Foundling to be a regional training site.</a:t>
            </a:r>
            <a:br>
              <a:rPr lang="en-US" dirty="0" smtClean="0">
                <a:solidFill>
                  <a:schemeClr val="bg1"/>
                </a:solidFill>
              </a:rPr>
            </a:br>
            <a:r>
              <a:rPr lang="en-US" dirty="0">
                <a:solidFill>
                  <a:schemeClr val="bg1"/>
                </a:solidFill>
              </a:rPr>
              <a:t/>
            </a:r>
            <a:br>
              <a:rPr lang="en-US" dirty="0">
                <a:solidFill>
                  <a:schemeClr val="bg1"/>
                </a:solidFill>
              </a:rPr>
            </a:br>
            <a:r>
              <a:rPr lang="en-US" dirty="0" smtClean="0">
                <a:solidFill>
                  <a:schemeClr val="bg1"/>
                </a:solidFill>
              </a:rPr>
              <a:t>The New York Foundling is one of the oldest and largest Child Welfare agencies in NYC. Youth in foster care have high incidents of suicide ideation. </a:t>
            </a:r>
            <a:endParaRPr lang="en-US" dirty="0">
              <a:solidFill>
                <a:schemeClr val="bg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52400"/>
            <a:ext cx="3005051" cy="685800"/>
          </a:xfrm>
        </p:spPr>
      </p:pic>
    </p:spTree>
    <p:extLst>
      <p:ext uri="{BB962C8B-B14F-4D97-AF65-F5344CB8AC3E}">
        <p14:creationId xmlns:p14="http://schemas.microsoft.com/office/powerpoint/2010/main" val="3504284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876" y="914400"/>
            <a:ext cx="7506113" cy="2209800"/>
          </a:xfrm>
        </p:spPr>
        <p:txBody>
          <a:bodyPr/>
          <a:lstStyle/>
          <a:p>
            <a:r>
              <a:rPr lang="en-US" dirty="0" smtClean="0">
                <a:solidFill>
                  <a:schemeClr val="bg1"/>
                </a:solidFill>
              </a:rPr>
              <a:t>The New York Foundling Provides Gate Keeper trainings to “ANY” community on suicide prevention and on LGBTQ2S issues. </a:t>
            </a:r>
            <a:endParaRPr lang="en-US" dirty="0">
              <a:solidFill>
                <a:schemeClr val="bg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0"/>
            <a:ext cx="3005051" cy="685800"/>
          </a:xfrm>
        </p:spPr>
      </p:pic>
      <p:sp>
        <p:nvSpPr>
          <p:cNvPr id="5" name="TextBox 4"/>
          <p:cNvSpPr txBox="1"/>
          <p:nvPr/>
        </p:nvSpPr>
        <p:spPr>
          <a:xfrm>
            <a:off x="685800" y="3429000"/>
            <a:ext cx="6781800" cy="2677656"/>
          </a:xfrm>
          <a:prstGeom prst="rect">
            <a:avLst/>
          </a:prstGeom>
          <a:noFill/>
        </p:spPr>
        <p:txBody>
          <a:bodyPr wrap="square" rtlCol="0">
            <a:spAutoFit/>
          </a:bodyPr>
          <a:lstStyle/>
          <a:p>
            <a:r>
              <a:rPr lang="en-US" sz="2400" dirty="0" smtClean="0">
                <a:solidFill>
                  <a:schemeClr val="bg1"/>
                </a:solidFill>
              </a:rPr>
              <a:t>Trainings include </a:t>
            </a:r>
          </a:p>
          <a:p>
            <a:pPr marL="285750" indent="-285750">
              <a:buFont typeface="Arial" pitchFamily="34" charset="0"/>
              <a:buChar char="•"/>
            </a:pPr>
            <a:r>
              <a:rPr lang="en-US" sz="2400" dirty="0" smtClean="0">
                <a:solidFill>
                  <a:schemeClr val="bg1"/>
                </a:solidFill>
              </a:rPr>
              <a:t>QPR- </a:t>
            </a:r>
            <a:r>
              <a:rPr lang="en-US" sz="2400" dirty="0">
                <a:solidFill>
                  <a:schemeClr val="bg1"/>
                </a:solidFill>
              </a:rPr>
              <a:t>Question, Persuade and </a:t>
            </a:r>
            <a:r>
              <a:rPr lang="en-US" sz="2400" dirty="0" smtClean="0">
                <a:solidFill>
                  <a:schemeClr val="bg1"/>
                </a:solidFill>
              </a:rPr>
              <a:t>Refer</a:t>
            </a:r>
          </a:p>
          <a:p>
            <a:pPr marL="285750" indent="-285750">
              <a:buFont typeface="Arial" pitchFamily="34" charset="0"/>
              <a:buChar char="•"/>
            </a:pPr>
            <a:r>
              <a:rPr lang="en-US" sz="2400" dirty="0" smtClean="0">
                <a:solidFill>
                  <a:schemeClr val="bg1"/>
                </a:solidFill>
              </a:rPr>
              <a:t>SafeTALK</a:t>
            </a:r>
          </a:p>
          <a:p>
            <a:pPr marL="285750" indent="-285750">
              <a:buFont typeface="Arial" pitchFamily="34" charset="0"/>
              <a:buChar char="•"/>
            </a:pPr>
            <a:r>
              <a:rPr lang="en-US" sz="2400" dirty="0" smtClean="0">
                <a:solidFill>
                  <a:schemeClr val="bg1"/>
                </a:solidFill>
              </a:rPr>
              <a:t>ASIST- </a:t>
            </a:r>
            <a:r>
              <a:rPr lang="en-US" sz="2400" dirty="0">
                <a:solidFill>
                  <a:schemeClr val="bg1"/>
                </a:solidFill>
              </a:rPr>
              <a:t>Applied Suicide Intervention Skills Training </a:t>
            </a:r>
            <a:endParaRPr lang="en-US" sz="2400" dirty="0" smtClean="0">
              <a:solidFill>
                <a:schemeClr val="bg1"/>
              </a:solidFill>
            </a:endParaRPr>
          </a:p>
          <a:p>
            <a:pPr marL="285750" indent="-285750">
              <a:buFont typeface="Arial" pitchFamily="34" charset="0"/>
              <a:buChar char="•"/>
            </a:pPr>
            <a:r>
              <a:rPr lang="en-US" sz="2400" dirty="0" smtClean="0">
                <a:solidFill>
                  <a:schemeClr val="bg1"/>
                </a:solidFill>
              </a:rPr>
              <a:t>CONNECT</a:t>
            </a:r>
          </a:p>
          <a:p>
            <a:pPr marL="285750" indent="-285750">
              <a:buFont typeface="Arial" pitchFamily="34" charset="0"/>
              <a:buChar char="•"/>
            </a:pPr>
            <a:r>
              <a:rPr lang="en-US" sz="2400" dirty="0" smtClean="0">
                <a:solidFill>
                  <a:schemeClr val="bg1"/>
                </a:solidFill>
              </a:rPr>
              <a:t>Lifelines</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65813" y="228600"/>
            <a:ext cx="1463040" cy="8001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5813" y="2637896"/>
            <a:ext cx="1447800" cy="774171"/>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2873" y="3810000"/>
            <a:ext cx="2125980" cy="381000"/>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683499" y="1380099"/>
            <a:ext cx="1345354" cy="529277"/>
          </a:xfrm>
          <a:prstGeom prst="rect">
            <a:avLst/>
          </a:prstGeom>
        </p:spPr>
      </p:pic>
    </p:spTree>
    <p:extLst>
      <p:ext uri="{BB962C8B-B14F-4D97-AF65-F5344CB8AC3E}">
        <p14:creationId xmlns:p14="http://schemas.microsoft.com/office/powerpoint/2010/main" val="1912326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Internal Trainings at NYF</a:t>
            </a:r>
            <a:endParaRPr lang="en-US" dirty="0">
              <a:solidFill>
                <a:schemeClr val="bg1"/>
              </a:solidFill>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6153805"/>
            <a:ext cx="3005051" cy="685800"/>
          </a:xfrm>
        </p:spPr>
      </p:pic>
      <p:pic>
        <p:nvPicPr>
          <p:cNvPr id="2050" name="Picture 2" descr="C:\Users\ketsiadt\AppData\Local\Microsoft\Windows\Temporary Internet Files\Content.IE5\FR2A7EB7\MC90028995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3810000"/>
            <a:ext cx="1482505" cy="127352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62000" y="1752600"/>
            <a:ext cx="6172200" cy="4093428"/>
          </a:xfrm>
          <a:prstGeom prst="rect">
            <a:avLst/>
          </a:prstGeom>
          <a:noFill/>
        </p:spPr>
        <p:txBody>
          <a:bodyPr wrap="square" rtlCol="0">
            <a:spAutoFit/>
          </a:bodyPr>
          <a:lstStyle/>
          <a:p>
            <a:r>
              <a:rPr lang="en-US" sz="2400" dirty="0" smtClean="0">
                <a:solidFill>
                  <a:schemeClr val="bg1"/>
                </a:solidFill>
              </a:rPr>
              <a:t>We have trained every new hire that arrives at the agency as a future gatekeeper since May 2012.  During our </a:t>
            </a:r>
            <a:r>
              <a:rPr lang="en-US" sz="2400" dirty="0">
                <a:solidFill>
                  <a:schemeClr val="bg1"/>
                </a:solidFill>
              </a:rPr>
              <a:t>o</a:t>
            </a:r>
            <a:r>
              <a:rPr lang="en-US" sz="2400" dirty="0" smtClean="0">
                <a:solidFill>
                  <a:schemeClr val="bg1"/>
                </a:solidFill>
              </a:rPr>
              <a:t>rientation week cycle we provide </a:t>
            </a:r>
          </a:p>
          <a:p>
            <a:endParaRPr lang="en-US" sz="2400" dirty="0" smtClean="0">
              <a:solidFill>
                <a:schemeClr val="bg1"/>
              </a:solidFill>
            </a:endParaRPr>
          </a:p>
          <a:p>
            <a:pPr marL="342900" indent="-342900">
              <a:buFont typeface="Courier New" pitchFamily="49" charset="0"/>
              <a:buChar char="o"/>
            </a:pPr>
            <a:r>
              <a:rPr lang="en-US" sz="2800" b="1" dirty="0" smtClean="0">
                <a:solidFill>
                  <a:schemeClr val="bg1"/>
                </a:solidFill>
              </a:rPr>
              <a:t>QPR</a:t>
            </a:r>
            <a:r>
              <a:rPr lang="en-US" sz="2800" dirty="0" smtClean="0">
                <a:solidFill>
                  <a:schemeClr val="bg1"/>
                </a:solidFill>
              </a:rPr>
              <a:t> to all new employee regardless of job description. </a:t>
            </a:r>
          </a:p>
          <a:p>
            <a:pPr marL="342900" indent="-342900">
              <a:buFont typeface="Courier New" pitchFamily="49" charset="0"/>
              <a:buChar char="o"/>
            </a:pPr>
            <a:r>
              <a:rPr lang="en-US" sz="2800" b="1" dirty="0" smtClean="0">
                <a:solidFill>
                  <a:schemeClr val="bg1"/>
                </a:solidFill>
              </a:rPr>
              <a:t>Safetalk</a:t>
            </a:r>
            <a:r>
              <a:rPr lang="en-US" sz="2800" dirty="0" smtClean="0">
                <a:solidFill>
                  <a:schemeClr val="bg1"/>
                </a:solidFill>
              </a:rPr>
              <a:t> to our Youth Specialist and the residential staff. </a:t>
            </a:r>
            <a:endParaRPr lang="en-US" sz="2800" dirty="0">
              <a:solidFill>
                <a:schemeClr val="bg1"/>
              </a:solidFill>
            </a:endParaRPr>
          </a:p>
        </p:txBody>
      </p:sp>
    </p:spTree>
    <p:extLst>
      <p:ext uri="{BB962C8B-B14F-4D97-AF65-F5344CB8AC3E}">
        <p14:creationId xmlns:p14="http://schemas.microsoft.com/office/powerpoint/2010/main" val="430978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Training for the Child Welfare Community </a:t>
            </a:r>
            <a:endParaRPr lang="en-US" dirty="0">
              <a:solidFill>
                <a:schemeClr val="bg1"/>
              </a:solidFill>
            </a:endParaRPr>
          </a:p>
        </p:txBody>
      </p:sp>
      <p:sp>
        <p:nvSpPr>
          <p:cNvPr id="3" name="Content Placeholder 2"/>
          <p:cNvSpPr>
            <a:spLocks noGrp="1"/>
          </p:cNvSpPr>
          <p:nvPr>
            <p:ph idx="1"/>
          </p:nvPr>
        </p:nvSpPr>
        <p:spPr>
          <a:xfrm>
            <a:off x="1009443" y="1676400"/>
            <a:ext cx="6458157" cy="4182398"/>
          </a:xfrm>
        </p:spPr>
        <p:txBody>
          <a:bodyPr anchor="t" anchorCtr="0">
            <a:normAutofit/>
          </a:bodyPr>
          <a:lstStyle/>
          <a:p>
            <a:pPr marL="0" indent="0">
              <a:buNone/>
            </a:pPr>
            <a:r>
              <a:rPr lang="en-US" dirty="0" smtClean="0">
                <a:solidFill>
                  <a:schemeClr val="bg1"/>
                </a:solidFill>
              </a:rPr>
              <a:t>The Center has been the “Go To” </a:t>
            </a:r>
            <a:r>
              <a:rPr lang="en-US" dirty="0">
                <a:solidFill>
                  <a:schemeClr val="bg1"/>
                </a:solidFill>
              </a:rPr>
              <a:t>s</a:t>
            </a:r>
            <a:r>
              <a:rPr lang="en-US" dirty="0" smtClean="0">
                <a:solidFill>
                  <a:schemeClr val="bg1"/>
                </a:solidFill>
              </a:rPr>
              <a:t>uicide </a:t>
            </a:r>
            <a:r>
              <a:rPr lang="en-US" dirty="0">
                <a:solidFill>
                  <a:schemeClr val="bg1"/>
                </a:solidFill>
              </a:rPr>
              <a:t>p</a:t>
            </a:r>
            <a:r>
              <a:rPr lang="en-US" dirty="0" smtClean="0">
                <a:solidFill>
                  <a:schemeClr val="bg1"/>
                </a:solidFill>
              </a:rPr>
              <a:t>revention </a:t>
            </a:r>
            <a:r>
              <a:rPr lang="en-US" dirty="0">
                <a:solidFill>
                  <a:schemeClr val="bg1"/>
                </a:solidFill>
              </a:rPr>
              <a:t>t</a:t>
            </a:r>
            <a:r>
              <a:rPr lang="en-US" dirty="0" smtClean="0">
                <a:solidFill>
                  <a:schemeClr val="bg1"/>
                </a:solidFill>
              </a:rPr>
              <a:t>raining resource for the Administration for Children’s Services. Several ACS initiatives have implemented suicide prevention training as part of their policy and The NY Foundling has provided most of these trainings amongst ….</a:t>
            </a:r>
          </a:p>
          <a:p>
            <a:pPr marL="0" indent="0">
              <a:buNone/>
            </a:pPr>
            <a:endParaRPr lang="en-US" dirty="0" smtClean="0">
              <a:solidFill>
                <a:schemeClr val="bg1"/>
              </a:solidFill>
            </a:endParaRPr>
          </a:p>
          <a:p>
            <a:pPr lvl="1"/>
            <a:r>
              <a:rPr lang="en-US" sz="2400" dirty="0" smtClean="0">
                <a:solidFill>
                  <a:schemeClr val="bg1"/>
                </a:solidFill>
              </a:rPr>
              <a:t> The monthly foster parent    </a:t>
            </a:r>
          </a:p>
          <a:p>
            <a:pPr marL="457200" lvl="1" indent="0">
              <a:buNone/>
            </a:pPr>
            <a:r>
              <a:rPr lang="en-US" sz="2400" dirty="0">
                <a:solidFill>
                  <a:schemeClr val="bg1"/>
                </a:solidFill>
              </a:rPr>
              <a:t> </a:t>
            </a:r>
            <a:r>
              <a:rPr lang="en-US" sz="2400" dirty="0" smtClean="0">
                <a:solidFill>
                  <a:schemeClr val="bg1"/>
                </a:solidFill>
              </a:rPr>
              <a:t>   trainings</a:t>
            </a:r>
          </a:p>
          <a:p>
            <a:pPr lvl="1"/>
            <a:r>
              <a:rPr lang="en-US" sz="2400" dirty="0" smtClean="0">
                <a:solidFill>
                  <a:schemeClr val="bg1"/>
                </a:solidFill>
              </a:rPr>
              <a:t>The Non Secure Placement (NSP)</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72200"/>
            <a:ext cx="3005051" cy="685800"/>
          </a:xfrm>
          <a:prstGeom prst="rect">
            <a:avLst/>
          </a:prstGeom>
        </p:spPr>
      </p:pic>
      <p:pic>
        <p:nvPicPr>
          <p:cNvPr id="3074" name="Picture 2" descr="C:\Users\ketsiadt\AppData\Local\Microsoft\Windows\Temporary Internet Files\Content.IE5\W0UO1GIZ\MC9001548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200400"/>
            <a:ext cx="1589227" cy="1805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468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Who are we Training </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1"/>
                </a:solidFill>
              </a:rPr>
              <a:t>Our foster Parent Initiative began with offering training to …</a:t>
            </a:r>
          </a:p>
          <a:p>
            <a:pPr marL="0" indent="0">
              <a:buNone/>
            </a:pPr>
            <a:endParaRPr lang="en-US" dirty="0" smtClean="0">
              <a:solidFill>
                <a:schemeClr val="bg1"/>
              </a:solidFill>
            </a:endParaRPr>
          </a:p>
          <a:p>
            <a:pPr lvl="1"/>
            <a:r>
              <a:rPr lang="en-US" dirty="0" smtClean="0">
                <a:solidFill>
                  <a:schemeClr val="bg1"/>
                </a:solidFill>
              </a:rPr>
              <a:t>The ACS Foster Parent Monthly Forum – publicized in the ACS STARS System (Statewide Training Automated Registration System ) </a:t>
            </a:r>
          </a:p>
          <a:p>
            <a:pPr marL="457200" lvl="1" indent="0">
              <a:buNone/>
            </a:pPr>
            <a:endParaRPr lang="en-US" dirty="0" smtClean="0">
              <a:solidFill>
                <a:schemeClr val="bg1"/>
              </a:solidFill>
            </a:endParaRPr>
          </a:p>
          <a:p>
            <a:pPr lvl="1"/>
            <a:r>
              <a:rPr lang="en-US" dirty="0" smtClean="0">
                <a:solidFill>
                  <a:schemeClr val="bg1"/>
                </a:solidFill>
              </a:rPr>
              <a:t>The New York Foundling has also made Safetalk and Spanish QPR a part of the internal foster parent training calendar. This training has been very well received amongst this population who is very difficult to engage.  </a:t>
            </a:r>
            <a:endParaRPr lang="en-US"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72200"/>
            <a:ext cx="3005051" cy="685800"/>
          </a:xfrm>
          <a:prstGeom prst="rect">
            <a:avLst/>
          </a:prstGeom>
        </p:spPr>
      </p:pic>
      <p:pic>
        <p:nvPicPr>
          <p:cNvPr id="4098" name="Picture 2" descr="C:\Users\ketsiadt\AppData\Local\Microsoft\Windows\Temporary Internet Files\Content.IE5\5UBPXN50\MP900400654[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5572338"/>
            <a:ext cx="1524000" cy="1015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1976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Who Else Are We Training….? </a:t>
            </a:r>
            <a:endParaRPr lang="en-US" dirty="0">
              <a:solidFill>
                <a:schemeClr val="bg1"/>
              </a:solidFill>
            </a:endParaRPr>
          </a:p>
        </p:txBody>
      </p:sp>
      <p:sp>
        <p:nvSpPr>
          <p:cNvPr id="3" name="Content Placeholder 2"/>
          <p:cNvSpPr>
            <a:spLocks noGrp="1"/>
          </p:cNvSpPr>
          <p:nvPr>
            <p:ph idx="1"/>
          </p:nvPr>
        </p:nvSpPr>
        <p:spPr>
          <a:xfrm>
            <a:off x="990600" y="1600200"/>
            <a:ext cx="7125112" cy="4051437"/>
          </a:xfrm>
        </p:spPr>
        <p:txBody>
          <a:bodyPr/>
          <a:lstStyle/>
          <a:p>
            <a:r>
              <a:rPr lang="en-US" dirty="0" smtClean="0">
                <a:solidFill>
                  <a:schemeClr val="bg1"/>
                </a:solidFill>
              </a:rPr>
              <a:t>The Center has also been asked by several NSP (non-secure placements) Juvenile Justice Programs to provide the mandate suicide prevention training to 5 of the 9  NSP programs. </a:t>
            </a:r>
            <a:endParaRPr lang="en-US" dirty="0">
              <a:solidFill>
                <a:schemeClr val="bg1"/>
              </a:solidFill>
            </a:endParaRPr>
          </a:p>
          <a:p>
            <a:r>
              <a:rPr lang="en-US" dirty="0" smtClean="0">
                <a:solidFill>
                  <a:schemeClr val="bg1"/>
                </a:solidFill>
              </a:rPr>
              <a:t>The Center received a request to train a young woman’s ministry group  in Queens. </a:t>
            </a:r>
          </a:p>
          <a:p>
            <a:r>
              <a:rPr lang="en-US" dirty="0" smtClean="0">
                <a:solidFill>
                  <a:schemeClr val="bg1"/>
                </a:solidFill>
              </a:rPr>
              <a:t>Several request have come from some of NYC public high schools and junior high school for suicide prevention training. </a:t>
            </a:r>
          </a:p>
          <a:p>
            <a:endParaRPr lang="en-US" dirty="0" smtClean="0">
              <a:solidFill>
                <a:schemeClr val="accent6">
                  <a:lumMod val="7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72200"/>
            <a:ext cx="3005051" cy="685800"/>
          </a:xfrm>
          <a:prstGeom prst="rect">
            <a:avLst/>
          </a:prstGeom>
        </p:spPr>
      </p:pic>
      <p:pic>
        <p:nvPicPr>
          <p:cNvPr id="5122" name="Picture 2" descr="C:\Users\ketsiadt\AppData\Local\Microsoft\Windows\Temporary Internet Files\Content.IE5\ZBY7KEXS\MC90031039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2322" y="-904342"/>
            <a:ext cx="1541678" cy="18086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1904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Beyond Training………</a:t>
            </a:r>
            <a:endParaRPr lang="en-US" dirty="0">
              <a:solidFill>
                <a:schemeClr val="bg1"/>
              </a:solidFill>
            </a:endParaRPr>
          </a:p>
        </p:txBody>
      </p:sp>
      <p:sp>
        <p:nvSpPr>
          <p:cNvPr id="3" name="Content Placeholder 2"/>
          <p:cNvSpPr>
            <a:spLocks noGrp="1"/>
          </p:cNvSpPr>
          <p:nvPr>
            <p:ph idx="1"/>
          </p:nvPr>
        </p:nvSpPr>
        <p:spPr/>
        <p:txBody>
          <a:bodyPr/>
          <a:lstStyle/>
          <a:p>
            <a:pPr marL="0" indent="0" algn="ctr">
              <a:buNone/>
            </a:pPr>
            <a:r>
              <a:rPr lang="en-US" sz="4000" dirty="0" smtClean="0">
                <a:solidFill>
                  <a:schemeClr val="bg1"/>
                </a:solidFill>
              </a:rPr>
              <a:t>Community Outreach</a:t>
            </a:r>
          </a:p>
          <a:p>
            <a:r>
              <a:rPr lang="en-US" dirty="0" smtClean="0">
                <a:solidFill>
                  <a:schemeClr val="bg1"/>
                </a:solidFill>
              </a:rPr>
              <a:t>Web Presents – Through the development department at The New York Foundling the Youth Suicide Prevention Center has a presence on …</a:t>
            </a:r>
          </a:p>
          <a:p>
            <a:pPr lvl="1"/>
            <a:r>
              <a:rPr lang="en-US" dirty="0" smtClean="0">
                <a:solidFill>
                  <a:schemeClr val="bg1"/>
                </a:solidFill>
              </a:rPr>
              <a:t>The NY Foundling Website</a:t>
            </a:r>
          </a:p>
          <a:p>
            <a:pPr lvl="1"/>
            <a:r>
              <a:rPr lang="en-US" dirty="0" smtClean="0">
                <a:solidFill>
                  <a:schemeClr val="bg1"/>
                </a:solidFill>
              </a:rPr>
              <a:t>Facebook</a:t>
            </a:r>
          </a:p>
          <a:p>
            <a:pPr lvl="1"/>
            <a:r>
              <a:rPr lang="en-US" dirty="0" smtClean="0">
                <a:solidFill>
                  <a:schemeClr val="bg1"/>
                </a:solidFill>
              </a:rPr>
              <a:t>Twitter</a:t>
            </a:r>
          </a:p>
          <a:p>
            <a:pPr lvl="1"/>
            <a:r>
              <a:rPr lang="en-US" dirty="0" smtClean="0">
                <a:solidFill>
                  <a:schemeClr val="bg1"/>
                </a:solidFill>
              </a:rPr>
              <a:t>And we have created a list serve that consist of hundreds of mental health, education, psychiatry and  child welfare professionals .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163733"/>
            <a:ext cx="3005051" cy="6858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0" y="685800"/>
            <a:ext cx="1456267" cy="81915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07050" y="5600700"/>
            <a:ext cx="946150" cy="946150"/>
          </a:xfrm>
          <a:prstGeom prst="rect">
            <a:avLst/>
          </a:prstGeom>
        </p:spPr>
      </p:pic>
    </p:spTree>
    <p:extLst>
      <p:ext uri="{BB962C8B-B14F-4D97-AF65-F5344CB8AC3E}">
        <p14:creationId xmlns:p14="http://schemas.microsoft.com/office/powerpoint/2010/main" val="1230761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What the Future Holds…….</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lgn="ctr">
              <a:buNone/>
            </a:pPr>
            <a:r>
              <a:rPr lang="en-US" sz="2800" dirty="0" smtClean="0">
                <a:solidFill>
                  <a:schemeClr val="bg1"/>
                </a:solidFill>
              </a:rPr>
              <a:t>In the Spirit of the GLS/OMH grant </a:t>
            </a:r>
          </a:p>
          <a:p>
            <a:pPr marL="0" indent="0" algn="ctr">
              <a:buNone/>
            </a:pPr>
            <a:r>
              <a:rPr lang="en-US" sz="2800" dirty="0" smtClean="0">
                <a:solidFill>
                  <a:schemeClr val="bg1"/>
                </a:solidFill>
              </a:rPr>
              <a:t>The NY Foundling will </a:t>
            </a:r>
          </a:p>
          <a:p>
            <a:pPr marL="0" indent="0">
              <a:buNone/>
            </a:pPr>
            <a:r>
              <a:rPr lang="en-US" dirty="0">
                <a:solidFill>
                  <a:schemeClr val="bg1"/>
                </a:solidFill>
              </a:rPr>
              <a:t>	</a:t>
            </a:r>
            <a:r>
              <a:rPr lang="en-US" dirty="0" smtClean="0">
                <a:solidFill>
                  <a:schemeClr val="bg1"/>
                </a:solidFill>
              </a:rPr>
              <a:t>Further our outreach to clergy</a:t>
            </a:r>
          </a:p>
          <a:p>
            <a:pPr marL="0" indent="0">
              <a:buNone/>
            </a:pPr>
            <a:r>
              <a:rPr lang="en-US" dirty="0">
                <a:solidFill>
                  <a:schemeClr val="bg1"/>
                </a:solidFill>
              </a:rPr>
              <a:t>	</a:t>
            </a:r>
            <a:r>
              <a:rPr lang="en-US" dirty="0" smtClean="0">
                <a:solidFill>
                  <a:schemeClr val="bg1"/>
                </a:solidFill>
              </a:rPr>
              <a:t>Expand our trainings amongst other Child Welfare 	programs</a:t>
            </a:r>
          </a:p>
          <a:p>
            <a:pPr marL="0" indent="0">
              <a:buNone/>
            </a:pPr>
            <a:r>
              <a:rPr lang="en-US" dirty="0">
                <a:solidFill>
                  <a:schemeClr val="bg1"/>
                </a:solidFill>
              </a:rPr>
              <a:t>	</a:t>
            </a:r>
            <a:r>
              <a:rPr lang="en-US" dirty="0" smtClean="0">
                <a:solidFill>
                  <a:schemeClr val="bg1"/>
                </a:solidFill>
              </a:rPr>
              <a:t>Solidify the relationships with the NYC Department of 	Education </a:t>
            </a:r>
          </a:p>
          <a:p>
            <a:pPr marL="0" indent="0">
              <a:buNone/>
            </a:pPr>
            <a:r>
              <a:rPr lang="en-US" dirty="0">
                <a:solidFill>
                  <a:schemeClr val="bg1"/>
                </a:solidFill>
              </a:rPr>
              <a:t>	</a:t>
            </a:r>
            <a:r>
              <a:rPr lang="en-US" dirty="0" smtClean="0">
                <a:solidFill>
                  <a:schemeClr val="bg1"/>
                </a:solidFill>
              </a:rPr>
              <a:t>Host several conferences and trainings including </a:t>
            </a:r>
          </a:p>
          <a:p>
            <a:pPr marL="0" indent="0">
              <a:buNone/>
            </a:pPr>
            <a:r>
              <a:rPr lang="en-US" dirty="0">
                <a:solidFill>
                  <a:schemeClr val="bg1"/>
                </a:solidFill>
              </a:rPr>
              <a:t>	</a:t>
            </a:r>
            <a:r>
              <a:rPr lang="en-US" dirty="0" smtClean="0">
                <a:solidFill>
                  <a:schemeClr val="bg1"/>
                </a:solidFill>
              </a:rPr>
              <a:t>Dr. Martha 	Straus’  Helping Traumatized Girls in Crisis</a:t>
            </a:r>
            <a:r>
              <a:rPr lang="en-US" dirty="0" smtClean="0">
                <a:solidFill>
                  <a:schemeClr val="accent6">
                    <a:lumMod val="75000"/>
                  </a:schemeClr>
                </a:solidFill>
              </a:rPr>
              <a:t>. </a:t>
            </a:r>
          </a:p>
          <a:p>
            <a:pPr marL="0" indent="0">
              <a:buNone/>
            </a:pPr>
            <a:r>
              <a:rPr lang="en-US" dirty="0">
                <a:solidFill>
                  <a:schemeClr val="accent6">
                    <a:lumMod val="75000"/>
                  </a:schemeClr>
                </a:solidFill>
              </a:rPr>
              <a:t>	</a:t>
            </a:r>
            <a:endParaRPr lang="en-US" dirty="0" smtClean="0">
              <a:solidFill>
                <a:schemeClr val="accent6">
                  <a:lumMod val="75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11" y="6172200"/>
            <a:ext cx="3005051" cy="6858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4800" y="5410200"/>
            <a:ext cx="990600" cy="12192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11" y="2514600"/>
            <a:ext cx="1490440" cy="902922"/>
          </a:xfrm>
          <a:prstGeom prst="rect">
            <a:avLst/>
          </a:prstGeom>
        </p:spPr>
      </p:pic>
    </p:spTree>
    <p:extLst>
      <p:ext uri="{BB962C8B-B14F-4D97-AF65-F5344CB8AC3E}">
        <p14:creationId xmlns:p14="http://schemas.microsoft.com/office/powerpoint/2010/main" val="278734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Custom 1">
      <a:dk1>
        <a:srgbClr val="C00000"/>
      </a:dk1>
      <a:lt1>
        <a:sysClr val="window" lastClr="FFFFFF"/>
      </a:lt1>
      <a:dk2>
        <a:srgbClr val="A5A5A5"/>
      </a:dk2>
      <a:lt2>
        <a:srgbClr val="BFBFBF"/>
      </a:lt2>
      <a:accent1>
        <a:srgbClr val="C00000"/>
      </a:accent1>
      <a:accent2>
        <a:srgbClr val="EA420F"/>
      </a:accent2>
      <a:accent3>
        <a:srgbClr val="9C2C0A"/>
      </a:accent3>
      <a:accent4>
        <a:srgbClr val="F8B19B"/>
      </a:accent4>
      <a:accent5>
        <a:srgbClr val="FACFEB"/>
      </a:accent5>
      <a:accent6>
        <a:srgbClr val="FF0000"/>
      </a:accent6>
      <a:hlink>
        <a:srgbClr val="0070C0"/>
      </a:hlink>
      <a:folHlink>
        <a:srgbClr val="7FBFBF"/>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Template>
  <TotalTime>175</TotalTime>
  <Words>454</Words>
  <Application>Microsoft Office PowerPoint</Application>
  <PresentationFormat>On-screen Show (4:3)</PresentationFormat>
  <Paragraphs>51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Spring</vt:lpstr>
      <vt:lpstr>PowerPoint Presentation</vt:lpstr>
      <vt:lpstr>Through the Garrett Lee Smith Memorial Act The Office of Mental Health has chosen the New York Foundling to be a regional training site.  The New York Foundling is one of the oldest and largest Child Welfare agencies in NYC. Youth in foster care have high incidents of suicide ideation. </vt:lpstr>
      <vt:lpstr>The New York Foundling Provides Gate Keeper trainings to “ANY” community on suicide prevention and on LGBTQ2S issues. </vt:lpstr>
      <vt:lpstr>Internal Trainings at NYF</vt:lpstr>
      <vt:lpstr>Training for the Child Welfare Community </vt:lpstr>
      <vt:lpstr>Who are we Training </vt:lpstr>
      <vt:lpstr>Who Else Are We Training….? </vt:lpstr>
      <vt:lpstr>Beyond Training………</vt:lpstr>
      <vt:lpstr>What the Future Holds…….</vt:lpstr>
      <vt:lpstr>Ketsia Delarosa-Torres, MSW  The New York Foundling  27 Christopher Street  212-660-1306 ketsiadt@nyfoundling.org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GLS Grant Activities  June 2012-May 2013</dc:title>
  <dc:creator>Ketsia Delarosa-Torres</dc:creator>
  <cp:lastModifiedBy>Frank Bajowski</cp:lastModifiedBy>
  <cp:revision>20</cp:revision>
  <cp:lastPrinted>2013-05-17T18:10:24Z</cp:lastPrinted>
  <dcterms:created xsi:type="dcterms:W3CDTF">2013-05-17T16:45:43Z</dcterms:created>
  <dcterms:modified xsi:type="dcterms:W3CDTF">2013-08-30T17:29:30Z</dcterms:modified>
</cp:coreProperties>
</file>